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8" r:id="rId3"/>
    <p:sldId id="262" r:id="rId4"/>
    <p:sldId id="263" r:id="rId5"/>
    <p:sldId id="265" r:id="rId6"/>
    <p:sldId id="266" r:id="rId7"/>
  </p:sldIdLst>
  <p:sldSz cx="9906000" cy="6858000" type="A4"/>
  <p:notesSz cx="6858000" cy="9144000"/>
  <p:defaultTextStyle>
    <a:defPPr>
      <a:defRPr lang="ru-RU"/>
    </a:defPPr>
    <a:lvl1pPr marL="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FF"/>
    <a:srgbClr val="FF505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2" autoAdjust="0"/>
    <p:restoredTop sz="94680" autoAdjust="0"/>
  </p:normalViewPr>
  <p:slideViewPr>
    <p:cSldViewPr>
      <p:cViewPr varScale="1">
        <p:scale>
          <a:sx n="73" d="100"/>
          <a:sy n="73" d="100"/>
        </p:scale>
        <p:origin x="-900" y="-10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E4B1EE-277E-4FF1-9A6C-AC8536C7B04B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BC2CDD-2997-4CFA-8BDC-E03D19731F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297078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3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0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C2CDD-2997-4CFA-8BDC-E03D19731FEC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953335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C2CDD-2997-4CFA-8BDC-E03D19731FE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5237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C2CDD-2997-4CFA-8BDC-E03D19731FE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1180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C2CDD-2997-4CFA-8BDC-E03D19731FE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9789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BC2CDD-2997-4CFA-8BDC-E03D19731FEC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3369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24457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76408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3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4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4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7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8767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0" y="1600203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27693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535115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1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4" y="1535115"/>
            <a:ext cx="4378591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4" y="2174875"/>
            <a:ext cx="4378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13441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86473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6250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5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779718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3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3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0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0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3" indent="0">
              <a:buNone/>
              <a:defRPr sz="1000"/>
            </a:lvl3pPr>
            <a:lvl4pPr marL="1371545" indent="0">
              <a:buNone/>
              <a:defRPr sz="900"/>
            </a:lvl4pPr>
            <a:lvl5pPr marL="1828727" indent="0">
              <a:buNone/>
              <a:defRPr sz="900"/>
            </a:lvl5pPr>
            <a:lvl6pPr marL="2285909" indent="0">
              <a:buNone/>
              <a:defRPr sz="900"/>
            </a:lvl6pPr>
            <a:lvl7pPr marL="2743090" indent="0">
              <a:buNone/>
              <a:defRPr sz="900"/>
            </a:lvl7pPr>
            <a:lvl8pPr marL="3200272" indent="0">
              <a:buNone/>
              <a:defRPr sz="900"/>
            </a:lvl8pPr>
            <a:lvl9pPr marL="365745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89388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64449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0" y="274642"/>
            <a:ext cx="652145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72084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9"/>
            <a:ext cx="8915400" cy="1143000"/>
          </a:xfrm>
          <a:prstGeom prst="rect">
            <a:avLst/>
          </a:prstGeom>
        </p:spPr>
        <p:txBody>
          <a:bodyPr vert="horz" lIns="91436" tIns="45718" rIns="91436" bIns="45718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3"/>
            <a:ext cx="8915400" cy="4525963"/>
          </a:xfrm>
          <a:prstGeom prst="rect">
            <a:avLst/>
          </a:prstGeom>
        </p:spPr>
        <p:txBody>
          <a:bodyPr vert="horz" lIns="91436" tIns="45718" rIns="91436" bIns="45718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4"/>
            <a:ext cx="23114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F785D-6EF3-4718-9EA3-82070C48F568}" type="datetimeFigureOut">
              <a:rPr lang="ru-RU" smtClean="0"/>
              <a:pPr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4"/>
            <a:ext cx="31369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4"/>
            <a:ext cx="2311400" cy="365125"/>
          </a:xfrm>
          <a:prstGeom prst="rect">
            <a:avLst/>
          </a:prstGeom>
        </p:spPr>
        <p:txBody>
          <a:bodyPr vert="horz" lIns="91436" tIns="45718" rIns="9143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FDF99B-AEA9-4962-A0A4-3217F9C6617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2237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36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86" indent="-342886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9" algn="l" defTabSz="9143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54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36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18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14.jpeg"/><Relationship Id="rId18" Type="http://schemas.openxmlformats.org/officeDocument/2006/relationships/image" Target="../media/image3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17" Type="http://schemas.openxmlformats.org/officeDocument/2006/relationships/hyperlink" Target="https://www.dz-ps.ru/katalog-produktsii" TargetMode="Externa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5" Type="http://schemas.openxmlformats.org/officeDocument/2006/relationships/image" Target="../media/image16.jpeg"/><Relationship Id="rId10" Type="http://schemas.openxmlformats.org/officeDocument/2006/relationships/image" Target="../media/image11.jpeg"/><Relationship Id="rId4" Type="http://schemas.openxmlformats.org/officeDocument/2006/relationships/image" Target="../media/image5.jpeg"/><Relationship Id="rId9" Type="http://schemas.openxmlformats.org/officeDocument/2006/relationships/image" Target="../media/image10.jpeg"/><Relationship Id="rId1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28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11" Type="http://schemas.openxmlformats.org/officeDocument/2006/relationships/image" Target="../media/image26.jpeg"/><Relationship Id="rId5" Type="http://schemas.openxmlformats.org/officeDocument/2006/relationships/image" Target="../media/image20.jpeg"/><Relationship Id="rId15" Type="http://schemas.openxmlformats.org/officeDocument/2006/relationships/image" Target="../media/image3.png"/><Relationship Id="rId10" Type="http://schemas.openxmlformats.org/officeDocument/2006/relationships/image" Target="../media/image25.jpeg"/><Relationship Id="rId4" Type="http://schemas.openxmlformats.org/officeDocument/2006/relationships/image" Target="../media/image19.jpeg"/><Relationship Id="rId9" Type="http://schemas.openxmlformats.org/officeDocument/2006/relationships/image" Target="../media/image24.jpeg"/><Relationship Id="rId14" Type="http://schemas.openxmlformats.org/officeDocument/2006/relationships/image" Target="../media/image2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mailto:alpc-dzr@mail.r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17"/>
          <a:stretch/>
        </p:blipFill>
        <p:spPr bwMode="auto">
          <a:xfrm>
            <a:off x="-15552" y="0"/>
            <a:ext cx="9947395" cy="3356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72480" y="3501012"/>
            <a:ext cx="8239940" cy="120032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Двухкомпонентные литьевые пластики </a:t>
            </a:r>
          </a:p>
          <a:p>
            <a:r>
              <a:rPr lang="ru-RU" sz="3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холодного отверждения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12640" y="5573665"/>
            <a:ext cx="4290477" cy="33855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285739" indent="-285739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rgbClr val="00B050"/>
                </a:solidFill>
              </a:rPr>
              <a:t>уникальные итальянские технологии</a:t>
            </a:r>
          </a:p>
        </p:txBody>
      </p:sp>
    </p:spTree>
    <p:extLst>
      <p:ext uri="{BB962C8B-B14F-4D97-AF65-F5344CB8AC3E}">
        <p14:creationId xmlns:p14="http://schemas.microsoft.com/office/powerpoint/2010/main" xmlns="" val="29436821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9" name="Picture 7" descr="http://sc01.alicdn.com/kf/HTB1eOuHkiMnBKNjSZFCq6x0KFXap/188896/HTB1eOuHkiMnBKNjSZFCq6x0KFXap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97016" y="1438399"/>
            <a:ext cx="4392488" cy="1702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90829" y="1340768"/>
            <a:ext cx="4349172" cy="378564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ООО «Дзержинский завод полиуретановых систем» - надежный партнер в области производства и поставки химических компаундов.</a:t>
            </a:r>
          </a:p>
          <a:p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Все производственные процессы выполняются на спроектированных итальянскими конструкторами реакторах, предназначенных для получения продукции высочайшего качества.</a:t>
            </a:r>
          </a:p>
          <a:p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Мы имеем полный цикл производства, наличие автоматизированных линий розлива, складов и производственных помещений площадью 4000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кв.м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8905" y="3429000"/>
            <a:ext cx="4349172" cy="286231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Постоянное наличие на складе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Сырье и оборудование от ведущих европейских производителей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7030A0"/>
              </a:buCl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Эффективные программы лояльности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2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50" indent="-285750">
              <a:buClr>
                <a:srgbClr val="FF0000"/>
              </a:buClr>
              <a:buFont typeface="Wingdings" panose="05000000000000000000" pitchFamily="2" charset="2"/>
              <a:buChar char="q"/>
            </a:pPr>
            <a:r>
              <a:rPr lang="ru-RU" sz="2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Удобная упаковка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5A4E6DEC-E3A4-4032-9D4C-36104917F88D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606" y="264367"/>
            <a:ext cx="1995805" cy="706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678798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95338" y="1412779"/>
            <a:ext cx="1710190" cy="280076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200" b="1" dirty="0">
                <a:solidFill>
                  <a:srgbClr val="7030A0"/>
                </a:solidFill>
              </a:rPr>
              <a:t>А</a:t>
            </a: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В </a:t>
            </a:r>
          </a:p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2-компонентная</a:t>
            </a:r>
            <a:endParaRPr lang="ru-RU" sz="1600" b="1" dirty="0">
              <a:solidFill>
                <a:srgbClr val="FF0000"/>
              </a:solidFill>
            </a:endParaRPr>
          </a:p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полиуретановая система, разработанная для унификации технологий литья и реализации пластиков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42038" y="999126"/>
            <a:ext cx="7307153" cy="107721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Разработано для создания архитектурных и автомобильных деталей, инженерно-технических деталей, сувенирных фигурок, дизайнерской и мебельной отделки, декора, украшений и аксессуаров при работе с деревом, металлом, бетоном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2039" y="380892"/>
            <a:ext cx="5101008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Применение и свойства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343048" y="2204868"/>
            <a:ext cx="2387824" cy="11695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7030A0"/>
                </a:solidFill>
              </a:rPr>
              <a:t>Устойчив к УФ-излучению, перепадам температуры, растворителям</a:t>
            </a:r>
          </a:p>
          <a:p>
            <a:endParaRPr lang="ru-RU" sz="1400" dirty="0">
              <a:solidFill>
                <a:srgbClr val="7030A0"/>
              </a:solidFill>
            </a:endParaRPr>
          </a:p>
          <a:p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0492" y="2204867"/>
            <a:ext cx="2387824" cy="11695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7030A0"/>
                </a:solidFill>
              </a:rPr>
              <a:t>Позволяет осуществлять </a:t>
            </a:r>
            <a:r>
              <a:rPr lang="ru-RU" sz="1400" b="1" dirty="0">
                <a:solidFill>
                  <a:srgbClr val="7030A0"/>
                </a:solidFill>
              </a:rPr>
              <a:t>массовое</a:t>
            </a:r>
            <a:r>
              <a:rPr lang="ru-RU" sz="1400" dirty="0">
                <a:solidFill>
                  <a:srgbClr val="7030A0"/>
                </a:solidFill>
              </a:rPr>
              <a:t> производство пластиковых деталей весом от 0,001 грамма до 100 кг и более.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52187" y="3501012"/>
            <a:ext cx="2387824" cy="11695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</a:rPr>
              <a:t>отличается </a:t>
            </a:r>
            <a:r>
              <a:rPr lang="ru-RU" sz="1400" b="1" dirty="0">
                <a:solidFill>
                  <a:srgbClr val="FF0000"/>
                </a:solidFill>
              </a:rPr>
              <a:t>высокими механическими </a:t>
            </a:r>
            <a:r>
              <a:rPr lang="ru-RU" sz="1400" dirty="0">
                <a:solidFill>
                  <a:srgbClr val="FF0000"/>
                </a:solidFill>
              </a:rPr>
              <a:t>свойствами, поддается точению, сверлению, фрезеровке, распилу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28701" y="4797156"/>
            <a:ext cx="2387824" cy="11695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7030A0"/>
                </a:solidFill>
              </a:rPr>
              <a:t>Готовые изделия не впитывают и </a:t>
            </a:r>
            <a:r>
              <a:rPr lang="ru-RU" sz="1400" b="1" dirty="0">
                <a:solidFill>
                  <a:srgbClr val="7030A0"/>
                </a:solidFill>
              </a:rPr>
              <a:t>не пропускают влагу</a:t>
            </a:r>
          </a:p>
          <a:p>
            <a:endParaRPr lang="ru-RU" sz="1400" b="1" dirty="0">
              <a:solidFill>
                <a:srgbClr val="7030A0"/>
              </a:solidFill>
            </a:endParaRPr>
          </a:p>
          <a:p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46771" y="2204868"/>
            <a:ext cx="2387824" cy="11695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</a:rPr>
              <a:t>Обеспечивает </a:t>
            </a:r>
            <a:r>
              <a:rPr lang="ru-RU" sz="1400" b="1" dirty="0">
                <a:solidFill>
                  <a:srgbClr val="FF0000"/>
                </a:solidFill>
              </a:rPr>
              <a:t>стабильность</a:t>
            </a:r>
            <a:r>
              <a:rPr lang="ru-RU" sz="1400" dirty="0">
                <a:solidFill>
                  <a:srgbClr val="FF0000"/>
                </a:solidFill>
              </a:rPr>
              <a:t> геометрических размеров, в том числе для тонкостенных изделий</a:t>
            </a:r>
          </a:p>
          <a:p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43048" y="3501011"/>
            <a:ext cx="2387824" cy="11695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Имитирует</a:t>
            </a:r>
            <a:r>
              <a:rPr lang="ru-RU" sz="1400" dirty="0">
                <a:solidFill>
                  <a:srgbClr val="FF0000"/>
                </a:solidFill>
              </a:rPr>
              <a:t> различные жесткие материалы: дерево, камень, металл, стекло и другие</a:t>
            </a:r>
          </a:p>
          <a:p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846771" y="3501011"/>
            <a:ext cx="2387824" cy="11695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7030A0"/>
                </a:solidFill>
              </a:rPr>
              <a:t>Легко </a:t>
            </a:r>
            <a:r>
              <a:rPr lang="ru-RU" sz="1400" b="1" dirty="0">
                <a:solidFill>
                  <a:srgbClr val="7030A0"/>
                </a:solidFill>
              </a:rPr>
              <a:t>окрашивается</a:t>
            </a:r>
            <a:r>
              <a:rPr lang="ru-RU" sz="1400" dirty="0">
                <a:solidFill>
                  <a:srgbClr val="7030A0"/>
                </a:solidFill>
              </a:rPr>
              <a:t> в разные цвета как в массе так и поверхностно</a:t>
            </a:r>
          </a:p>
          <a:p>
            <a:endParaRPr lang="ru-RU" sz="1400" dirty="0">
              <a:solidFill>
                <a:srgbClr val="7030A0"/>
              </a:solidFill>
            </a:endParaRPr>
          </a:p>
          <a:p>
            <a:endParaRPr lang="ru-RU" sz="1400" dirty="0">
              <a:solidFill>
                <a:srgbClr val="7030A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343048" y="4797156"/>
            <a:ext cx="2387824" cy="116954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7030A0"/>
                </a:solidFill>
              </a:rPr>
              <a:t>Подходит для </a:t>
            </a:r>
            <a:r>
              <a:rPr lang="ru-RU" sz="1400" b="1" dirty="0">
                <a:solidFill>
                  <a:srgbClr val="7030A0"/>
                </a:solidFill>
              </a:rPr>
              <a:t>поэтапной и многослойной заливки</a:t>
            </a:r>
          </a:p>
          <a:p>
            <a:endParaRPr lang="ru-RU" sz="1400" b="1" dirty="0">
              <a:solidFill>
                <a:srgbClr val="7030A0"/>
              </a:solidFill>
            </a:endParaRPr>
          </a:p>
          <a:p>
            <a:endParaRPr lang="ru-RU" sz="1400" b="1" dirty="0">
              <a:solidFill>
                <a:srgbClr val="7030A0"/>
              </a:solidFill>
            </a:endParaRPr>
          </a:p>
          <a:p>
            <a:endParaRPr lang="ru-RU" sz="1400" b="1" dirty="0">
              <a:solidFill>
                <a:srgbClr val="7030A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846771" y="4797155"/>
            <a:ext cx="2387824" cy="116954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lIns="91436" tIns="45718" rIns="91436" bIns="45718">
            <a:spAutoFit/>
          </a:bodyPr>
          <a:lstStyle/>
          <a:p>
            <a:r>
              <a:rPr lang="ru-RU" sz="1400" dirty="0">
                <a:solidFill>
                  <a:srgbClr val="FF0000"/>
                </a:solidFill>
              </a:rPr>
              <a:t>Обладает повышенной </a:t>
            </a:r>
            <a:r>
              <a:rPr lang="ru-RU" sz="1400" b="1" dirty="0">
                <a:solidFill>
                  <a:srgbClr val="FF0000"/>
                </a:solidFill>
              </a:rPr>
              <a:t>прочностью и хорошей текучестью</a:t>
            </a:r>
            <a:endParaRPr lang="ru-RU" sz="1400" dirty="0">
              <a:solidFill>
                <a:srgbClr val="FF0000"/>
              </a:solidFill>
            </a:endParaRPr>
          </a:p>
          <a:p>
            <a:endParaRPr lang="ru-RU" sz="1400" dirty="0">
              <a:solidFill>
                <a:srgbClr val="FF0000"/>
              </a:solidFill>
            </a:endParaRPr>
          </a:p>
          <a:p>
            <a:endParaRPr lang="ru-RU" sz="1400" dirty="0">
              <a:solidFill>
                <a:srgbClr val="FF0000"/>
              </a:solidFill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xmlns="" id="{1C2E6BB2-3144-4206-9B99-802F74617C4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3927" y="319899"/>
            <a:ext cx="1995805" cy="706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400050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947" y="380893"/>
            <a:ext cx="5101008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Продуктовая линейка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8563" y="1278112"/>
            <a:ext cx="1100813" cy="15408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98793" y="1573733"/>
            <a:ext cx="612125" cy="12331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86378" y="1543110"/>
            <a:ext cx="627325" cy="126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1204" y="1278112"/>
            <a:ext cx="1114051" cy="1559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5173" y="4391054"/>
            <a:ext cx="1109879" cy="1553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7" name="Picture 9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65052" y="4680839"/>
            <a:ext cx="627325" cy="126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57474" y="1611757"/>
            <a:ext cx="627325" cy="1263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89" name="Picture 21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7630" y="1298687"/>
            <a:ext cx="1136612" cy="1590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91" name="Picture 2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7990" y="2813984"/>
            <a:ext cx="1101279" cy="1541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92" name="Picture 24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64826" y="2875528"/>
            <a:ext cx="1095381" cy="1533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93" name="Picture 25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67838" y="3072352"/>
            <a:ext cx="624386" cy="12578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94" name="Picture 26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81025" y="3146775"/>
            <a:ext cx="605505" cy="1219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7995338" y="1412779"/>
            <a:ext cx="1910662" cy="3785648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200" b="1" dirty="0">
                <a:solidFill>
                  <a:srgbClr val="7030A0"/>
                </a:solidFill>
              </a:rPr>
              <a:t>А</a:t>
            </a: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В </a:t>
            </a: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Unoplast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Monoplast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Legoplast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Nanoplast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Elaplast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Corplast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SV 8380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SV 8386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RT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 10 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AX 14 </a:t>
            </a:r>
            <a:endParaRPr lang="ru-RU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UV 2</a:t>
            </a:r>
          </a:p>
          <a:p>
            <a:pPr marL="285739" indent="-285739">
              <a:buFont typeface="Wingdings" panose="05000000000000000000" pitchFamily="2" charset="2"/>
              <a:buChar char="ü"/>
            </a:pP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8947" y="2807964"/>
            <a:ext cx="1109882" cy="1553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2433" y="3146775"/>
            <a:ext cx="578018" cy="1164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374729" y="5995219"/>
            <a:ext cx="1814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hlinkClick r:id="rId17"/>
              </a:rPr>
              <a:t>Каталог на сайте</a:t>
            </a:r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xmlns="" id="{A6EC77EF-2B79-4886-A315-3F1A2F89B72D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45288" y="319900"/>
            <a:ext cx="1995805" cy="706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840878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6708" y="188591"/>
            <a:ext cx="5101008" cy="58477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Готовая продукция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995338" y="1412776"/>
            <a:ext cx="1910662" cy="403186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200" b="1" dirty="0">
                <a:solidFill>
                  <a:srgbClr val="7030A0"/>
                </a:solidFill>
              </a:rPr>
              <a:t>А</a:t>
            </a:r>
            <a:r>
              <a:rPr lang="ru-RU" sz="32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3200" b="1" dirty="0">
                <a:solidFill>
                  <a:srgbClr val="FF0000"/>
                </a:solidFill>
              </a:rPr>
              <a:t>В </a:t>
            </a: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Точность деталей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Цветовые решения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Тонкостенные изделия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Отличная текучесть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Минимальное время отверждения 10-20 мин</a:t>
            </a:r>
          </a:p>
          <a:p>
            <a:pPr marL="285739" indent="-285739">
              <a:buFont typeface="Wingdings" panose="05000000000000000000" pitchFamily="2" charset="2"/>
              <a:buChar char="ü"/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Гибкость и пластичность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0" name="Picture 2" descr="C:\Users\Пользователь\Desktop\Отдел маркетинга\Полиграфия\LPC\IMG_334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3290" y="1110534"/>
            <a:ext cx="1482165" cy="157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ользователь\Desktop\Отдел маркетинга\Полиграфия\LPC\IMG_33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80907" y="1110534"/>
            <a:ext cx="1570530" cy="157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Пользователь\Desktop\Отдел маркетинга\Полиграфия\LPC\IMG_334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136"/>
          <a:stretch/>
        </p:blipFill>
        <p:spPr bwMode="auto">
          <a:xfrm>
            <a:off x="379456" y="1110534"/>
            <a:ext cx="1545439" cy="1578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Пользователь\Desktop\Отдел маркетинга\Полиграфия\LPC\IMG_334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97102" y="1110534"/>
            <a:ext cx="1552417" cy="1578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86708" y="746734"/>
            <a:ext cx="2514818" cy="33855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Интерьерный декор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8816" y="2767207"/>
            <a:ext cx="6552126" cy="33855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Детали для технического оборудования и промышленных приборов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55" name="Picture 7" descr="https://izpolimerov.ru/upload/resize_cache/iblock/cdd/1200_900_1514423535e67db465d3f826c4779ecaa/promushlennaya_katushka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0822" r="14712"/>
          <a:stretch/>
        </p:blipFill>
        <p:spPr bwMode="auto">
          <a:xfrm>
            <a:off x="368840" y="3105757"/>
            <a:ext cx="1516633" cy="1536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1" name="Picture 13" descr="https://izpolimerov.ru/upload/resize_cache/iblock/14f/1200_900_1514423535e67db465d3f826c4779ecaa/t_obraznye_korpusa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2673" y="3087732"/>
            <a:ext cx="1482165" cy="1554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3" name="Picture 15" descr="http://i.siteapi.org/YnOh8pERVAvxo7D3UBTDPBP4JIA=/feeecb3fc55f630.ru.s.siteapi.org/img/m5rgxu0k2wgo8w4wc0g8gocgwcwscs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0290" y="3092761"/>
            <a:ext cx="1570530" cy="1549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86708" y="4788141"/>
            <a:ext cx="6550166" cy="33855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Сувенирная продукция</a:t>
            </a:r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067" name="Picture 19" descr="https://images.ru.prom.st/683403357_w640_h640_otlivki-sobstvennoe-proizvodstva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42" t="9907" r="8263" b="14597"/>
          <a:stretch/>
        </p:blipFill>
        <p:spPr bwMode="auto">
          <a:xfrm>
            <a:off x="368841" y="5126691"/>
            <a:ext cx="1492424" cy="132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69" name="Picture 21" descr="https://i.ytimg.com/vi/PKePH4wTrbk/maxresdefault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10" t="4784" r="13780" b="8734"/>
          <a:stretch/>
        </p:blipFill>
        <p:spPr bwMode="auto">
          <a:xfrm>
            <a:off x="2080907" y="5126690"/>
            <a:ext cx="1559913" cy="132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1" name="Picture 23" descr="https://images.tomas.by/i3/firms/49/30/30162/figura-nauka-2555-100-100_772b18480bc0264_800x600_1.png"/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5501"/>
          <a:stretch/>
        </p:blipFill>
        <p:spPr bwMode="auto">
          <a:xfrm>
            <a:off x="3769064" y="5126690"/>
            <a:ext cx="1540885" cy="1326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3" name="Picture 25" descr="https://i1.wp.com/3dvinci.ru/wp-content/uploads/suvenirsmall-1-800x500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02673" y="5134271"/>
            <a:ext cx="1492782" cy="1319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75" name="Picture 27" descr="https://sc02.alicdn.com/kf/Hd85fd65661634487a2dcb4f58d9f5ccdc.jpg"/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555" t="13752" r="14555" b="11018"/>
          <a:stretch/>
        </p:blipFill>
        <p:spPr bwMode="auto">
          <a:xfrm>
            <a:off x="3758942" y="3087733"/>
            <a:ext cx="1590577" cy="1554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xmlns="" id="{1D3D9C6D-6706-46D4-9F78-B14695F0F0FE}"/>
              </a:ext>
            </a:extLst>
          </p:cNvPr>
          <p:cNvPicPr/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473280" y="332656"/>
            <a:ext cx="1995805" cy="70675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851937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10A566F-8256-4863-A604-87944375A01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3120" y="620688"/>
            <a:ext cx="3096344" cy="187220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B8F8A21-5BCE-46F9-9996-468E57C3BB50}"/>
              </a:ext>
            </a:extLst>
          </p:cNvPr>
          <p:cNvSpPr txBox="1"/>
          <p:nvPr/>
        </p:nvSpPr>
        <p:spPr>
          <a:xfrm>
            <a:off x="416496" y="3108054"/>
            <a:ext cx="921702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0000"/>
                </a:solidFill>
                <a:hlinkClick r:id="rId3"/>
              </a:rPr>
              <a:t>alpc-dzr</a:t>
            </a:r>
            <a:r>
              <a:rPr lang="en-US" sz="1800" dirty="0">
                <a:solidFill>
                  <a:srgbClr val="FF0000"/>
                </a:solidFill>
                <a:hlinkClick r:id="rId3"/>
              </a:rPr>
              <a:t>@mail.ru</a:t>
            </a:r>
            <a:r>
              <a:rPr lang="en-US" sz="1800" dirty="0">
                <a:solidFill>
                  <a:srgbClr val="FF0000"/>
                </a:solidFill>
              </a:rPr>
              <a:t>                               </a:t>
            </a:r>
            <a:r>
              <a:rPr lang="ru-RU" sz="1800" dirty="0">
                <a:solidFill>
                  <a:srgbClr val="FF0000"/>
                </a:solidFill>
              </a:rPr>
              <a:t>Нижегородская область, г. Дзержинск, ул. Октябрьская, 66</a:t>
            </a:r>
            <a:endParaRPr lang="en-US" sz="1800" dirty="0">
              <a:solidFill>
                <a:srgbClr val="FF0000"/>
              </a:solidFill>
            </a:endParaRPr>
          </a:p>
          <a:p>
            <a:r>
              <a:rPr lang="en-US" sz="1800" dirty="0">
                <a:solidFill>
                  <a:srgbClr val="FF0000"/>
                </a:solidFill>
              </a:rPr>
              <a:t>+7 930 277 46 88</a:t>
            </a:r>
            <a:endParaRPr lang="ru-RU" sz="1800" dirty="0">
              <a:solidFill>
                <a:srgbClr val="FF0000"/>
              </a:solidFill>
            </a:endParaRPr>
          </a:p>
          <a:p>
            <a:r>
              <a:rPr lang="ru-RU" b="0" i="0" dirty="0">
                <a:solidFill>
                  <a:srgbClr val="FF0000"/>
                </a:solidFill>
                <a:effectLst/>
                <a:latin typeface="Montserrat"/>
              </a:rPr>
              <a:t>+7 905 662-16-33</a:t>
            </a:r>
            <a:endParaRPr lang="ru-RU" sz="1800" dirty="0">
              <a:solidFill>
                <a:srgbClr val="FF0000"/>
              </a:solidFill>
            </a:endParaRPr>
          </a:p>
          <a:p>
            <a:r>
              <a:rPr lang="en-US" sz="18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dz-ps.ru</a:t>
            </a:r>
            <a:endParaRPr lang="ru-RU" sz="1800" dirty="0">
              <a:solidFill>
                <a:srgbClr val="FF5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3654742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412</TotalTime>
  <Words>307</Words>
  <Application>Microsoft Office PowerPoint</Application>
  <PresentationFormat>Лист A4 (210x297 мм)</PresentationFormat>
  <Paragraphs>65</Paragraphs>
  <Slides>6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Андрей</cp:lastModifiedBy>
  <cp:revision>36</cp:revision>
  <dcterms:created xsi:type="dcterms:W3CDTF">2021-06-21T11:23:49Z</dcterms:created>
  <dcterms:modified xsi:type="dcterms:W3CDTF">2024-05-02T12:45:32Z</dcterms:modified>
</cp:coreProperties>
</file>